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7" r:id="rId12"/>
    <p:sldId id="273" r:id="rId13"/>
    <p:sldId id="266" r:id="rId14"/>
    <p:sldId id="271" r:id="rId15"/>
    <p:sldId id="269" r:id="rId16"/>
    <p:sldId id="270" r:id="rId17"/>
    <p:sldId id="272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72780C-6F8B-469E-B89C-98DE069E6477}" type="datetimeFigureOut">
              <a:rPr lang="en-IN" smtClean="0"/>
              <a:t>08-04-2014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365AE1-081C-4EEC-9867-B74CEE2BF80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12503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Atrophic Rhinitis</a:t>
            </a:r>
            <a:endParaRPr lang="en-IN" sz="7200" b="0" dirty="0"/>
          </a:p>
        </p:txBody>
      </p:sp>
    </p:spTree>
    <p:extLst>
      <p:ext uri="{BB962C8B-B14F-4D97-AF65-F5344CB8AC3E}">
        <p14:creationId xmlns:p14="http://schemas.microsoft.com/office/powerpoint/2010/main" val="407266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/>
          </a:bodyPr>
          <a:lstStyle/>
          <a:p>
            <a:r>
              <a:rPr lang="en-IN" sz="2800" dirty="0"/>
              <a:t>Complication of sinus surgery (89%) </a:t>
            </a:r>
          </a:p>
          <a:p>
            <a:r>
              <a:rPr lang="en-IN" sz="2800" dirty="0"/>
              <a:t>Complication of radiation (2.5%) </a:t>
            </a:r>
          </a:p>
          <a:p>
            <a:r>
              <a:rPr lang="en-IN" sz="2800" dirty="0"/>
              <a:t>Following nasal trauma (1%) </a:t>
            </a:r>
          </a:p>
          <a:p>
            <a:r>
              <a:rPr lang="en-IN" sz="2800" dirty="0" err="1" smtClean="0"/>
              <a:t>Sequlae</a:t>
            </a:r>
            <a:r>
              <a:rPr lang="en-IN" sz="2800" dirty="0" smtClean="0"/>
              <a:t> </a:t>
            </a:r>
            <a:r>
              <a:rPr lang="en-IN" sz="2800" dirty="0"/>
              <a:t>of granulomatous diseases (1%) </a:t>
            </a:r>
          </a:p>
          <a:p>
            <a:pPr lvl="1"/>
            <a:r>
              <a:rPr lang="en-IN" sz="2800" dirty="0" err="1"/>
              <a:t>Sarcoid</a:t>
            </a:r>
            <a:r>
              <a:rPr lang="en-IN" sz="2800" dirty="0"/>
              <a:t> </a:t>
            </a:r>
          </a:p>
          <a:p>
            <a:pPr lvl="1"/>
            <a:r>
              <a:rPr lang="en-IN" sz="2800" dirty="0"/>
              <a:t>Leprosy </a:t>
            </a:r>
          </a:p>
          <a:p>
            <a:pPr lvl="1"/>
            <a:r>
              <a:rPr lang="en-IN" sz="2800" dirty="0" err="1"/>
              <a:t>Rhinoscleroma</a:t>
            </a:r>
            <a:r>
              <a:rPr lang="en-IN" sz="2800" dirty="0"/>
              <a:t> </a:t>
            </a:r>
          </a:p>
          <a:p>
            <a:r>
              <a:rPr lang="en-IN" sz="2800" dirty="0" err="1"/>
              <a:t>Sequlae</a:t>
            </a:r>
            <a:r>
              <a:rPr lang="en-IN" sz="2800" dirty="0"/>
              <a:t> of other infectious processes </a:t>
            </a:r>
          </a:p>
          <a:p>
            <a:pPr lvl="1"/>
            <a:r>
              <a:rPr lang="en-IN" sz="2800" dirty="0"/>
              <a:t>Tuberculosis </a:t>
            </a:r>
          </a:p>
          <a:p>
            <a:pPr lvl="1"/>
            <a:r>
              <a:rPr lang="en-IN" sz="2800" dirty="0"/>
              <a:t>Syphilis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Atrophic Rhinitis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278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algn="just"/>
            <a:r>
              <a:rPr lang="en-IN" sz="4000" dirty="0" err="1" smtClean="0"/>
              <a:t>Athough</a:t>
            </a:r>
            <a:r>
              <a:rPr lang="en-IN" sz="4000" dirty="0" smtClean="0"/>
              <a:t> </a:t>
            </a:r>
            <a:r>
              <a:rPr lang="en-IN" sz="4000" dirty="0"/>
              <a:t>infection may not be the causative agent in secondary AR, </a:t>
            </a:r>
            <a:r>
              <a:rPr lang="en-IN" sz="4000" dirty="0" err="1"/>
              <a:t>superinfection</a:t>
            </a:r>
            <a:r>
              <a:rPr lang="en-IN" sz="4000" dirty="0"/>
              <a:t> is uniformly present, and is the cause of the crusting, discharge, and foul </a:t>
            </a:r>
            <a:r>
              <a:rPr lang="en-IN" sz="4000" dirty="0" err="1"/>
              <a:t>odor</a:t>
            </a:r>
            <a:r>
              <a:rPr lang="en-IN" sz="4000" dirty="0"/>
              <a:t>.  </a:t>
            </a:r>
            <a:endParaRPr lang="en-IN" sz="4000" dirty="0" smtClean="0"/>
          </a:p>
          <a:p>
            <a:pPr algn="just"/>
            <a:r>
              <a:rPr lang="en-IN" sz="4000" dirty="0" smtClean="0"/>
              <a:t>In </a:t>
            </a:r>
            <a:r>
              <a:rPr lang="en-IN" sz="4000" dirty="0"/>
              <a:t>these cases, K. </a:t>
            </a:r>
            <a:r>
              <a:rPr lang="en-IN" sz="4000" dirty="0" err="1"/>
              <a:t>ozenae</a:t>
            </a:r>
            <a:r>
              <a:rPr lang="en-IN" sz="4000" dirty="0"/>
              <a:t> comprises a small proportion of secondary infections. </a:t>
            </a:r>
          </a:p>
        </p:txBody>
      </p:sp>
    </p:spTree>
    <p:extLst>
      <p:ext uri="{BB962C8B-B14F-4D97-AF65-F5344CB8AC3E}">
        <p14:creationId xmlns:p14="http://schemas.microsoft.com/office/powerpoint/2010/main" val="137715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 err="1"/>
              <a:t>Klebsiella</a:t>
            </a:r>
            <a:r>
              <a:rPr lang="en-IN" sz="3200" dirty="0"/>
              <a:t> </a:t>
            </a:r>
            <a:r>
              <a:rPr lang="en-IN" sz="3200" dirty="0" err="1"/>
              <a:t>ozenae</a:t>
            </a:r>
            <a:r>
              <a:rPr lang="en-IN" sz="3200" dirty="0"/>
              <a:t> </a:t>
            </a:r>
          </a:p>
          <a:p>
            <a:pPr lvl="1"/>
            <a:r>
              <a:rPr lang="en-IN" sz="3200" dirty="0"/>
              <a:t>May be found in almost 100% of primary AR </a:t>
            </a:r>
          </a:p>
          <a:p>
            <a:pPr lvl="1"/>
            <a:r>
              <a:rPr lang="en-IN" sz="3200" dirty="0"/>
              <a:t>No predominance in secondary AR </a:t>
            </a:r>
          </a:p>
          <a:p>
            <a:r>
              <a:rPr lang="en-IN" sz="3200" dirty="0"/>
              <a:t>Staphylococcus </a:t>
            </a:r>
            <a:r>
              <a:rPr lang="en-IN" sz="3200" dirty="0" err="1"/>
              <a:t>aureus</a:t>
            </a:r>
            <a:r>
              <a:rPr lang="en-IN" sz="3200" dirty="0"/>
              <a:t> </a:t>
            </a:r>
          </a:p>
          <a:p>
            <a:r>
              <a:rPr lang="en-IN" sz="3200" dirty="0"/>
              <a:t>Proteus mirabilis </a:t>
            </a:r>
          </a:p>
          <a:p>
            <a:r>
              <a:rPr lang="en-IN" sz="3200" dirty="0"/>
              <a:t>Escherichia coli </a:t>
            </a:r>
          </a:p>
          <a:p>
            <a:r>
              <a:rPr lang="en-IN" sz="3200" dirty="0" err="1"/>
              <a:t>Corynebacterium</a:t>
            </a:r>
            <a:r>
              <a:rPr lang="en-IN" sz="3200" dirty="0"/>
              <a:t> </a:t>
            </a:r>
            <a:r>
              <a:rPr lang="en-IN" sz="3200" dirty="0" err="1"/>
              <a:t>diphtheriae</a:t>
            </a:r>
            <a:endParaRPr lang="en-IN" sz="3200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468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Infectious</a:t>
            </a:r>
            <a:r>
              <a:rPr lang="en-IN" sz="2800" dirty="0"/>
              <a:t>: Primary AR is almost always associated with a single organism K. </a:t>
            </a:r>
            <a:r>
              <a:rPr lang="en-IN" sz="2800" dirty="0" err="1"/>
              <a:t>ozenae</a:t>
            </a:r>
            <a:r>
              <a:rPr lang="en-IN" sz="2800" dirty="0"/>
              <a:t>.</a:t>
            </a:r>
          </a:p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Dietary</a:t>
            </a:r>
            <a:r>
              <a:rPr lang="en-IN" sz="2800" dirty="0"/>
              <a:t>: </a:t>
            </a:r>
            <a:r>
              <a:rPr lang="en-IN" sz="2800" dirty="0" err="1"/>
              <a:t>Anemia</a:t>
            </a:r>
            <a:r>
              <a:rPr lang="en-IN" sz="2800" dirty="0"/>
              <a:t>, </a:t>
            </a:r>
            <a:r>
              <a:rPr lang="en-IN" sz="2800" dirty="0" err="1"/>
              <a:t>hypolipoproteinaemia</a:t>
            </a:r>
            <a:r>
              <a:rPr lang="en-IN" sz="2800" dirty="0"/>
              <a:t>, vitamin A deficiency</a:t>
            </a:r>
          </a:p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Hereditary</a:t>
            </a:r>
            <a:r>
              <a:rPr lang="en-IN" sz="2800" dirty="0"/>
              <a:t>: An autosomal dominant inheritance pattern </a:t>
            </a:r>
          </a:p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Hormonal</a:t>
            </a:r>
            <a:r>
              <a:rPr lang="en-IN" sz="2800" dirty="0"/>
              <a:t>: Worsening of the disease has been reported with menstruation or pregnancy</a:t>
            </a:r>
          </a:p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Vascular</a:t>
            </a:r>
            <a:r>
              <a:rPr lang="en-IN" sz="2800" dirty="0"/>
              <a:t>: Overactive sympathetic activity</a:t>
            </a:r>
          </a:p>
          <a:p>
            <a:endParaRPr lang="en-IN" sz="2800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Other Suggested Causes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3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X Ray Para Nasal Sinuses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8147248" cy="4721010"/>
          </a:xfrm>
        </p:spPr>
        <p:txBody>
          <a:bodyPr>
            <a:noAutofit/>
          </a:bodyPr>
          <a:lstStyle/>
          <a:p>
            <a:r>
              <a:rPr lang="en-IN" sz="4400" dirty="0"/>
              <a:t>Lateral bowing of the nasal walls</a:t>
            </a:r>
          </a:p>
          <a:p>
            <a:r>
              <a:rPr lang="en-IN" sz="4400" dirty="0"/>
              <a:t>Reduced or absent </a:t>
            </a:r>
            <a:r>
              <a:rPr lang="en-IN" sz="4400" dirty="0" err="1"/>
              <a:t>turbinates</a:t>
            </a:r>
            <a:r>
              <a:rPr lang="en-IN" sz="4400" dirty="0"/>
              <a:t> </a:t>
            </a:r>
            <a:endParaRPr lang="en-IN" sz="4400" dirty="0" smtClean="0"/>
          </a:p>
          <a:p>
            <a:r>
              <a:rPr lang="en-IN" sz="4400" dirty="0" err="1" smtClean="0"/>
              <a:t>Hypoplastic</a:t>
            </a:r>
            <a:r>
              <a:rPr lang="en-IN" sz="4400" dirty="0" smtClean="0"/>
              <a:t> </a:t>
            </a:r>
            <a:r>
              <a:rPr lang="en-IN" sz="4400" dirty="0"/>
              <a:t>maxillary sinuses</a:t>
            </a:r>
            <a:r>
              <a:rPr lang="en-IN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917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4897"/>
          </a:xfrm>
        </p:spPr>
        <p:txBody>
          <a:bodyPr/>
          <a:lstStyle/>
          <a:p>
            <a:pPr algn="ctr"/>
            <a:r>
              <a:rPr lang="en-US" dirty="0" smtClean="0"/>
              <a:t>CT Para Nasal Sinuses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829805"/>
            <a:ext cx="4499992" cy="892245"/>
          </a:xfrm>
        </p:spPr>
        <p:txBody>
          <a:bodyPr/>
          <a:lstStyle/>
          <a:p>
            <a:pPr algn="ctr"/>
            <a:r>
              <a:rPr lang="en-US" dirty="0" smtClean="0"/>
              <a:t>Normal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4818686"/>
            <a:ext cx="4389858" cy="864588"/>
          </a:xfrm>
        </p:spPr>
        <p:txBody>
          <a:bodyPr/>
          <a:lstStyle/>
          <a:p>
            <a:pPr algn="ctr"/>
            <a:r>
              <a:rPr lang="en-US" dirty="0" smtClean="0"/>
              <a:t>Atrophic Rhinitis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2425"/>
            <a:ext cx="4389858" cy="3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423"/>
            <a:ext cx="4499992" cy="37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1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r>
              <a:rPr lang="en-IN" sz="3400" dirty="0" err="1" smtClean="0"/>
              <a:t>Mucoperiosteal</a:t>
            </a:r>
            <a:r>
              <a:rPr lang="en-IN" sz="3400" dirty="0" smtClean="0"/>
              <a:t> </a:t>
            </a:r>
            <a:r>
              <a:rPr lang="en-IN" sz="3400" dirty="0"/>
              <a:t>thickening of the </a:t>
            </a:r>
            <a:r>
              <a:rPr lang="en-IN" sz="3400" dirty="0" err="1"/>
              <a:t>paranasal</a:t>
            </a:r>
            <a:r>
              <a:rPr lang="en-IN" sz="3400" dirty="0"/>
              <a:t> sinuses </a:t>
            </a:r>
          </a:p>
          <a:p>
            <a:r>
              <a:rPr lang="en-IN" sz="3400" dirty="0" smtClean="0"/>
              <a:t>Hypoplasia of the maxillary sinus </a:t>
            </a:r>
          </a:p>
          <a:p>
            <a:r>
              <a:rPr lang="en-IN" sz="3400" dirty="0" smtClean="0"/>
              <a:t>Enlargement </a:t>
            </a:r>
            <a:r>
              <a:rPr lang="en-IN" sz="3400" dirty="0"/>
              <a:t>of the nasal cavities with erosion and bowing of the lateral nasal wall. </a:t>
            </a:r>
          </a:p>
          <a:p>
            <a:r>
              <a:rPr lang="en-IN" sz="3400" dirty="0" smtClean="0"/>
              <a:t>Bony </a:t>
            </a:r>
            <a:r>
              <a:rPr lang="en-IN" sz="3400" dirty="0"/>
              <a:t>resorption and mucosal atrophy of the middle and inferior </a:t>
            </a:r>
            <a:r>
              <a:rPr lang="en-IN" sz="3400" dirty="0" err="1"/>
              <a:t>turbinates</a:t>
            </a:r>
            <a:r>
              <a:rPr lang="en-IN" sz="3400" dirty="0" smtClean="0"/>
              <a:t>.</a:t>
            </a:r>
            <a:endParaRPr lang="en-IN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CT Para </a:t>
            </a:r>
            <a:r>
              <a:rPr lang="en-IN" dirty="0"/>
              <a:t>Nasal Sinuses</a:t>
            </a:r>
          </a:p>
        </p:txBody>
      </p:sp>
    </p:spTree>
    <p:extLst>
      <p:ext uri="{BB962C8B-B14F-4D97-AF65-F5344CB8AC3E}">
        <p14:creationId xmlns:p14="http://schemas.microsoft.com/office/powerpoint/2010/main" val="407566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400600"/>
          </a:xfrm>
        </p:spPr>
        <p:txBody>
          <a:bodyPr>
            <a:normAutofit/>
          </a:bodyPr>
          <a:lstStyle/>
          <a:p>
            <a:r>
              <a:rPr lang="en-IN" sz="3500" dirty="0" smtClean="0"/>
              <a:t>In </a:t>
            </a:r>
            <a:r>
              <a:rPr lang="en-IN" sz="3500" dirty="0"/>
              <a:t>atrophic rhinitis, the epithelial layer undergoes squamous metaplasia, and subsequent loss of cilia. </a:t>
            </a:r>
            <a:r>
              <a:rPr lang="en-IN" sz="3500" i="1" dirty="0">
                <a:solidFill>
                  <a:srgbClr val="FF0000"/>
                </a:solidFill>
              </a:rPr>
              <a:t>(This contributes to loss of nasal clearance, and failure to clear debris).  </a:t>
            </a:r>
          </a:p>
          <a:p>
            <a:r>
              <a:rPr lang="en-IN" sz="3500" dirty="0" smtClean="0"/>
              <a:t>The </a:t>
            </a:r>
            <a:r>
              <a:rPr lang="en-IN" sz="3500" dirty="0"/>
              <a:t>mucous glands are severely atrophic or absent, which results in the common term “rhinitis </a:t>
            </a:r>
            <a:r>
              <a:rPr lang="en-IN" sz="3500" dirty="0" err="1"/>
              <a:t>sicca</a:t>
            </a:r>
            <a:r>
              <a:rPr lang="en-IN" sz="3500" dirty="0"/>
              <a:t>”.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/>
              <a:t>Mucosal changes</a:t>
            </a:r>
          </a:p>
        </p:txBody>
      </p:sp>
    </p:spTree>
    <p:extLst>
      <p:ext uri="{BB962C8B-B14F-4D97-AF65-F5344CB8AC3E}">
        <p14:creationId xmlns:p14="http://schemas.microsoft.com/office/powerpoint/2010/main" val="331083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355976" cy="33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3386452"/>
            <a:ext cx="4738247" cy="321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4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6"/>
          </a:xfrm>
        </p:spPr>
        <p:txBody>
          <a:bodyPr>
            <a:normAutofit/>
          </a:bodyPr>
          <a:lstStyle/>
          <a:p>
            <a:r>
              <a:rPr lang="en-IN" sz="6000" dirty="0"/>
              <a:t>Goals of therapy </a:t>
            </a:r>
          </a:p>
          <a:p>
            <a:pPr lvl="1"/>
            <a:r>
              <a:rPr lang="en-IN" sz="6000" dirty="0" smtClean="0"/>
              <a:t>Restore </a:t>
            </a:r>
            <a:r>
              <a:rPr lang="en-IN" sz="6000" dirty="0"/>
              <a:t>nasal hydration </a:t>
            </a:r>
          </a:p>
          <a:p>
            <a:pPr lvl="1"/>
            <a:r>
              <a:rPr lang="en-IN" sz="6000" dirty="0" smtClean="0"/>
              <a:t>Minimize </a:t>
            </a:r>
            <a:r>
              <a:rPr lang="en-IN" sz="6000" dirty="0"/>
              <a:t>crusting and debris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N" dirty="0"/>
              <a:t>Current Therapies </a:t>
            </a:r>
          </a:p>
        </p:txBody>
      </p:sp>
    </p:spTree>
    <p:extLst>
      <p:ext uri="{BB962C8B-B14F-4D97-AF65-F5344CB8AC3E}">
        <p14:creationId xmlns:p14="http://schemas.microsoft.com/office/powerpoint/2010/main" val="279685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r>
              <a:rPr lang="en-IN" sz="5400" dirty="0" err="1"/>
              <a:t>Ozena</a:t>
            </a:r>
            <a:r>
              <a:rPr lang="en-IN" sz="5400" dirty="0"/>
              <a:t> </a:t>
            </a:r>
          </a:p>
          <a:p>
            <a:r>
              <a:rPr lang="en-IN" sz="5400" dirty="0"/>
              <a:t>Dry Rhinitis </a:t>
            </a:r>
          </a:p>
          <a:p>
            <a:r>
              <a:rPr lang="en-IN" sz="5400" dirty="0"/>
              <a:t>Rhinitis </a:t>
            </a:r>
            <a:r>
              <a:rPr lang="en-IN" sz="5400" dirty="0" err="1" smtClean="0"/>
              <a:t>Sicca</a:t>
            </a:r>
            <a:endParaRPr lang="en-IN" sz="5400" dirty="0" smtClean="0"/>
          </a:p>
          <a:p>
            <a:r>
              <a:rPr lang="en-IN" sz="5400" dirty="0" smtClean="0"/>
              <a:t>Open-nose </a:t>
            </a:r>
            <a:r>
              <a:rPr lang="en-IN" sz="5400" dirty="0"/>
              <a:t>syndrome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IN" sz="4800" dirty="0"/>
              <a:t>Common </a:t>
            </a:r>
            <a:r>
              <a:rPr lang="en-IN" sz="4800" dirty="0" smtClean="0"/>
              <a:t>Terms: Atrophic Rhinitis 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915435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en-IN" sz="4400" dirty="0"/>
              <a:t>Topical therapy </a:t>
            </a:r>
          </a:p>
          <a:p>
            <a:r>
              <a:rPr lang="en-IN" sz="4400" dirty="0" smtClean="0"/>
              <a:t>Saline </a:t>
            </a:r>
            <a:r>
              <a:rPr lang="en-IN" sz="4400" dirty="0"/>
              <a:t>irrigations </a:t>
            </a:r>
          </a:p>
          <a:p>
            <a:r>
              <a:rPr lang="en-IN" sz="4400" dirty="0" smtClean="0"/>
              <a:t>Antibiotic </a:t>
            </a:r>
            <a:r>
              <a:rPr lang="en-IN" sz="4400" dirty="0"/>
              <a:t>irrigations </a:t>
            </a:r>
          </a:p>
          <a:p>
            <a:r>
              <a:rPr lang="en-IN" sz="4400" dirty="0" smtClean="0"/>
              <a:t>Systemic </a:t>
            </a:r>
            <a:r>
              <a:rPr lang="en-IN" sz="4400" dirty="0"/>
              <a:t>antibiotics </a:t>
            </a:r>
          </a:p>
          <a:p>
            <a:r>
              <a:rPr lang="en-IN" sz="4400" dirty="0" smtClean="0"/>
              <a:t>Implants </a:t>
            </a:r>
            <a:r>
              <a:rPr lang="en-IN" sz="4400" dirty="0"/>
              <a:t>to fill nasal volume </a:t>
            </a:r>
          </a:p>
          <a:p>
            <a:r>
              <a:rPr lang="en-IN" sz="4400" dirty="0" smtClean="0"/>
              <a:t>Closure </a:t>
            </a:r>
            <a:r>
              <a:rPr lang="en-IN" sz="4400" dirty="0"/>
              <a:t>of the nostrils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Therapy </a:t>
            </a:r>
            <a:r>
              <a:rPr lang="en-IN" dirty="0" smtClean="0"/>
              <a:t>options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482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026563"/>
          </a:xfrm>
        </p:spPr>
        <p:txBody>
          <a:bodyPr>
            <a:noAutofit/>
          </a:bodyPr>
          <a:lstStyle/>
          <a:p>
            <a:r>
              <a:rPr lang="en-IN" sz="2800" dirty="0"/>
              <a:t>Irrigations are used to prevent the formation of the hallmark extensive crusting. </a:t>
            </a:r>
            <a:endParaRPr lang="en-IN" sz="2800" dirty="0" smtClean="0"/>
          </a:p>
          <a:p>
            <a:r>
              <a:rPr lang="en-IN" sz="2800" dirty="0" smtClean="0"/>
              <a:t>Irrigations </a:t>
            </a:r>
            <a:r>
              <a:rPr lang="en-IN" sz="2800" dirty="0"/>
              <a:t>must often be done multiple times in a day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Suggested </a:t>
            </a:r>
            <a:r>
              <a:rPr lang="en-IN" sz="2800" dirty="0"/>
              <a:t>formulas include normal saline, a sodium bicarbonate saline solution, or a mixture of sodium carbonate, sodium </a:t>
            </a:r>
            <a:r>
              <a:rPr lang="en-IN" sz="2800" dirty="0" err="1"/>
              <a:t>biborate</a:t>
            </a:r>
            <a:r>
              <a:rPr lang="en-IN" sz="2800" dirty="0"/>
              <a:t>, and sodium chloride in plain water. </a:t>
            </a:r>
            <a:endParaRPr lang="en-IN" sz="2800" dirty="0" smtClean="0"/>
          </a:p>
          <a:p>
            <a:r>
              <a:rPr lang="en-IN" sz="2800" dirty="0" smtClean="0"/>
              <a:t>No </a:t>
            </a:r>
            <a:r>
              <a:rPr lang="en-IN" sz="2800" dirty="0"/>
              <a:t>evidence of benefit of one solution over the other has been noted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 smtClean="0"/>
              <a:t>Nasal Irrigation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774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Solutions given for “curative” intent are used to eliminate purulent discharge and colonization of </a:t>
            </a:r>
            <a:r>
              <a:rPr lang="en-IN" sz="3200" dirty="0" err="1"/>
              <a:t>odor</a:t>
            </a:r>
            <a:r>
              <a:rPr lang="en-IN" sz="3200" dirty="0"/>
              <a:t> producing bacteria.  </a:t>
            </a:r>
            <a:endParaRPr lang="en-IN" sz="3200" dirty="0" smtClean="0"/>
          </a:p>
          <a:p>
            <a:r>
              <a:rPr lang="en-IN" sz="3200" dirty="0" smtClean="0"/>
              <a:t>One </a:t>
            </a:r>
            <a:r>
              <a:rPr lang="en-IN" sz="3200" dirty="0"/>
              <a:t>of these is Gentamycin 80mg in 1L of normal saline. </a:t>
            </a:r>
            <a:endParaRPr lang="en-IN" sz="3200" dirty="0" smtClean="0"/>
          </a:p>
          <a:p>
            <a:r>
              <a:rPr lang="en-IN" sz="3200" dirty="0"/>
              <a:t>This is given until resolution of purulence and foul </a:t>
            </a:r>
            <a:r>
              <a:rPr lang="en-IN" sz="3200" dirty="0" err="1"/>
              <a:t>odor</a:t>
            </a:r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Nasal irrigation with curative intent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3792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r>
              <a:rPr lang="en-IN" sz="3200" dirty="0" smtClean="0"/>
              <a:t>These are </a:t>
            </a:r>
            <a:r>
              <a:rPr lang="en-IN" sz="3200" dirty="0"/>
              <a:t>used to prevent drying or increase hydration</a:t>
            </a:r>
            <a:r>
              <a:rPr lang="en-IN" sz="3200" dirty="0" smtClean="0"/>
              <a:t>.</a:t>
            </a:r>
          </a:p>
          <a:p>
            <a:r>
              <a:rPr lang="en-IN" sz="3200" dirty="0"/>
              <a:t>These include the application of anti-evaporation compounds: glycerine, mineral oil, or menthol mixed with </a:t>
            </a:r>
            <a:r>
              <a:rPr lang="en-IN" sz="3200" dirty="0" smtClean="0"/>
              <a:t>paraffin.</a:t>
            </a:r>
          </a:p>
          <a:p>
            <a:r>
              <a:rPr lang="en-IN" sz="3200" b="1" dirty="0"/>
              <a:t>Hydration therapies </a:t>
            </a:r>
            <a:r>
              <a:rPr lang="en-IN" sz="3200" dirty="0"/>
              <a:t>include the application of </a:t>
            </a:r>
            <a:r>
              <a:rPr lang="en-IN" sz="3200" dirty="0" err="1"/>
              <a:t>pilocarpine</a:t>
            </a:r>
            <a:r>
              <a:rPr lang="en-IN" sz="3200" dirty="0"/>
              <a:t> or atropine to the mucosa to stimulate the remaining mucous glands. 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Other topical </a:t>
            </a:r>
            <a:r>
              <a:rPr lang="en-IN" dirty="0" smtClean="0"/>
              <a:t>methods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446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112568"/>
          </a:xfrm>
        </p:spPr>
        <p:txBody>
          <a:bodyPr>
            <a:normAutofit/>
          </a:bodyPr>
          <a:lstStyle/>
          <a:p>
            <a:r>
              <a:rPr lang="en-IN" sz="2600" dirty="0" smtClean="0"/>
              <a:t>Used </a:t>
            </a:r>
            <a:r>
              <a:rPr lang="en-IN" sz="2600" dirty="0"/>
              <a:t>in conjunction with the topical </a:t>
            </a:r>
            <a:r>
              <a:rPr lang="en-IN" sz="2600" dirty="0" smtClean="0"/>
              <a:t>treatments.</a:t>
            </a:r>
          </a:p>
          <a:p>
            <a:r>
              <a:rPr lang="en-IN" sz="2600" dirty="0" smtClean="0"/>
              <a:t>Oral aminoglycoside </a:t>
            </a:r>
            <a:r>
              <a:rPr lang="en-IN" sz="2600" b="1" dirty="0"/>
              <a:t>antibiotics</a:t>
            </a:r>
            <a:r>
              <a:rPr lang="en-IN" sz="2600" dirty="0"/>
              <a:t> or streptomycin </a:t>
            </a:r>
            <a:r>
              <a:rPr lang="en-IN" sz="2600" dirty="0" smtClean="0"/>
              <a:t>injections, Tetracycline </a:t>
            </a:r>
            <a:r>
              <a:rPr lang="en-IN" sz="2600" dirty="0"/>
              <a:t>or a </a:t>
            </a:r>
            <a:r>
              <a:rPr lang="en-IN" sz="2600" dirty="0" err="1" smtClean="0"/>
              <a:t>floroquinolone</a:t>
            </a:r>
            <a:endParaRPr lang="en-IN" sz="2600" dirty="0" smtClean="0"/>
          </a:p>
          <a:p>
            <a:r>
              <a:rPr lang="en-IN" sz="2600" dirty="0"/>
              <a:t>Other therapies have been suggested based on individual responses. </a:t>
            </a:r>
          </a:p>
          <a:p>
            <a:pPr lvl="1"/>
            <a:r>
              <a:rPr lang="en-IN" sz="2600" dirty="0" smtClean="0"/>
              <a:t>These </a:t>
            </a:r>
            <a:r>
              <a:rPr lang="en-IN" sz="2600" dirty="0"/>
              <a:t>include </a:t>
            </a:r>
            <a:r>
              <a:rPr lang="en-IN" sz="2600" b="1" dirty="0"/>
              <a:t>potassium iodide </a:t>
            </a:r>
            <a:r>
              <a:rPr lang="en-IN" sz="2600" dirty="0"/>
              <a:t>to increase nasal secretions</a:t>
            </a:r>
          </a:p>
          <a:p>
            <a:pPr lvl="1"/>
            <a:r>
              <a:rPr lang="en-IN" sz="2600" b="1" dirty="0" smtClean="0"/>
              <a:t>Vasodilators</a:t>
            </a:r>
            <a:r>
              <a:rPr lang="en-IN" sz="2600" dirty="0" smtClean="0"/>
              <a:t> </a:t>
            </a:r>
            <a:r>
              <a:rPr lang="en-IN" sz="2600" dirty="0"/>
              <a:t>to increase blood flow to the atrophic mucosa</a:t>
            </a:r>
          </a:p>
          <a:p>
            <a:pPr lvl="1"/>
            <a:r>
              <a:rPr lang="en-IN" sz="2600" b="1" dirty="0" err="1" smtClean="0"/>
              <a:t>Estrogen</a:t>
            </a:r>
            <a:r>
              <a:rPr lang="en-IN" sz="2600" dirty="0" smtClean="0"/>
              <a:t> </a:t>
            </a:r>
            <a:r>
              <a:rPr lang="en-IN" sz="2600" dirty="0"/>
              <a:t>therapy to prevent the worsening that may be associated with menstruation.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/>
              <a:t>Systemic or oral therapies </a:t>
            </a:r>
          </a:p>
        </p:txBody>
      </p:sp>
    </p:spTree>
    <p:extLst>
      <p:ext uri="{BB962C8B-B14F-4D97-AF65-F5344CB8AC3E}">
        <p14:creationId xmlns:p14="http://schemas.microsoft.com/office/powerpoint/2010/main" val="198302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Young procedure </a:t>
            </a:r>
          </a:p>
          <a:p>
            <a:r>
              <a:rPr lang="en-IN" sz="4000" dirty="0" smtClean="0"/>
              <a:t>Modified </a:t>
            </a:r>
            <a:r>
              <a:rPr lang="en-IN" sz="4000" dirty="0"/>
              <a:t>Young procedure </a:t>
            </a:r>
          </a:p>
          <a:p>
            <a:r>
              <a:rPr lang="en-IN" sz="4000" dirty="0" smtClean="0"/>
              <a:t>Turbinate </a:t>
            </a:r>
            <a:r>
              <a:rPr lang="en-IN" sz="4000" dirty="0"/>
              <a:t>reconstruction </a:t>
            </a:r>
          </a:p>
          <a:p>
            <a:r>
              <a:rPr lang="en-IN" sz="4000" dirty="0" smtClean="0"/>
              <a:t>Volume </a:t>
            </a:r>
            <a:r>
              <a:rPr lang="en-IN" sz="4000" dirty="0"/>
              <a:t>reduction procedures </a:t>
            </a:r>
          </a:p>
          <a:p>
            <a:r>
              <a:rPr lang="en-IN" sz="4000" dirty="0" err="1" smtClean="0"/>
              <a:t>Denervating</a:t>
            </a:r>
            <a:r>
              <a:rPr lang="en-IN" sz="4000" dirty="0" smtClean="0"/>
              <a:t> </a:t>
            </a:r>
            <a:r>
              <a:rPr lang="en-IN" sz="4000" dirty="0"/>
              <a:t>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Surgical therapies</a:t>
            </a:r>
          </a:p>
        </p:txBody>
      </p:sp>
    </p:spTree>
    <p:extLst>
      <p:ext uri="{BB962C8B-B14F-4D97-AF65-F5344CB8AC3E}">
        <p14:creationId xmlns:p14="http://schemas.microsoft.com/office/powerpoint/2010/main" val="421113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31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"/>
            <a:ext cx="3151164" cy="31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reation of medial mucosal fl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51165"/>
            <a:ext cx="3934125" cy="39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86" y="3203135"/>
            <a:ext cx="3754614" cy="37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26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Commonly </a:t>
            </a:r>
            <a:r>
              <a:rPr lang="en-IN" sz="3200" dirty="0"/>
              <a:t>described procedures using natural material include </a:t>
            </a:r>
            <a:r>
              <a:rPr lang="en-IN" sz="3200" dirty="0" err="1"/>
              <a:t>autograft</a:t>
            </a:r>
            <a:r>
              <a:rPr lang="en-IN" sz="3200" dirty="0"/>
              <a:t> bone, </a:t>
            </a:r>
            <a:r>
              <a:rPr lang="en-IN" sz="3200" dirty="0" err="1"/>
              <a:t>dermofat</a:t>
            </a:r>
            <a:r>
              <a:rPr lang="en-IN" sz="3200" dirty="0"/>
              <a:t>, cartilage, </a:t>
            </a:r>
          </a:p>
          <a:p>
            <a:r>
              <a:rPr lang="en-IN" sz="3200" dirty="0" err="1" smtClean="0"/>
              <a:t>Xenograft</a:t>
            </a:r>
            <a:r>
              <a:rPr lang="en-IN" sz="3200" dirty="0" smtClean="0"/>
              <a:t> </a:t>
            </a:r>
            <a:r>
              <a:rPr lang="en-IN" sz="3200" dirty="0"/>
              <a:t>substances such as </a:t>
            </a:r>
            <a:r>
              <a:rPr lang="en-IN" sz="3200" dirty="0" err="1"/>
              <a:t>boplant</a:t>
            </a:r>
            <a:r>
              <a:rPr lang="en-IN" sz="3200" dirty="0"/>
              <a:t>.  </a:t>
            </a:r>
          </a:p>
          <a:p>
            <a:r>
              <a:rPr lang="en-IN" sz="3200" dirty="0" smtClean="0"/>
              <a:t>Foreign </a:t>
            </a:r>
            <a:r>
              <a:rPr lang="en-IN" sz="3200" dirty="0"/>
              <a:t>materials include silicon, silastic, acrylic, </a:t>
            </a:r>
            <a:r>
              <a:rPr lang="en-IN" sz="3200" dirty="0" err="1"/>
              <a:t>teflon</a:t>
            </a:r>
            <a:r>
              <a:rPr lang="en-IN" sz="3200" dirty="0"/>
              <a:t>, hydroxyapatite, or </a:t>
            </a:r>
            <a:r>
              <a:rPr lang="en-IN" sz="3200" dirty="0" err="1"/>
              <a:t>plastipore</a:t>
            </a:r>
            <a:endParaRPr lang="en-IN" sz="3200" dirty="0"/>
          </a:p>
          <a:p>
            <a:endParaRPr lang="en-IN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Volume reduction procedures </a:t>
            </a:r>
          </a:p>
        </p:txBody>
      </p:sp>
    </p:spTree>
    <p:extLst>
      <p:ext uri="{BB962C8B-B14F-4D97-AF65-F5344CB8AC3E}">
        <p14:creationId xmlns:p14="http://schemas.microsoft.com/office/powerpoint/2010/main" val="620501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116632"/>
            <a:ext cx="4608512" cy="6480720"/>
          </a:xfrm>
        </p:spPr>
        <p:txBody>
          <a:bodyPr>
            <a:normAutofit/>
          </a:bodyPr>
          <a:lstStyle/>
          <a:p>
            <a:r>
              <a:rPr lang="en-IN" sz="3200" dirty="0" err="1"/>
              <a:t>Plastipore</a:t>
            </a:r>
            <a:r>
              <a:rPr lang="en-IN" sz="3200" dirty="0"/>
              <a:t> implantation </a:t>
            </a:r>
          </a:p>
          <a:p>
            <a:pPr lvl="1"/>
            <a:r>
              <a:rPr lang="en-IN" sz="3200" dirty="0" err="1" smtClean="0"/>
              <a:t>Porus</a:t>
            </a:r>
            <a:r>
              <a:rPr lang="en-IN" sz="3200" dirty="0" smtClean="0"/>
              <a:t> </a:t>
            </a:r>
            <a:r>
              <a:rPr lang="en-IN" sz="3200" dirty="0"/>
              <a:t>material allows tissue ingrowth. </a:t>
            </a:r>
          </a:p>
          <a:p>
            <a:pPr lvl="1"/>
            <a:r>
              <a:rPr lang="en-IN" sz="3200" dirty="0" smtClean="0"/>
              <a:t>Implants </a:t>
            </a:r>
            <a:r>
              <a:rPr lang="en-IN" sz="3200" dirty="0"/>
              <a:t>shaped then fenestrated for ingrowth. </a:t>
            </a:r>
          </a:p>
          <a:p>
            <a:pPr lvl="1"/>
            <a:r>
              <a:rPr lang="en-IN" sz="3200" dirty="0" smtClean="0"/>
              <a:t>Implants </a:t>
            </a:r>
            <a:r>
              <a:rPr lang="en-IN" sz="3200" dirty="0"/>
              <a:t>placed </a:t>
            </a:r>
            <a:r>
              <a:rPr lang="en-IN" sz="3200" dirty="0" err="1"/>
              <a:t>submucosally</a:t>
            </a:r>
            <a:r>
              <a:rPr lang="en-IN" sz="3200" dirty="0"/>
              <a:t> along the septum and </a:t>
            </a:r>
            <a:r>
              <a:rPr lang="en-IN" sz="3200" dirty="0" smtClean="0"/>
              <a:t>nasal </a:t>
            </a:r>
            <a:r>
              <a:rPr lang="en-IN" sz="3200" dirty="0"/>
              <a:t>floor. </a:t>
            </a:r>
          </a:p>
          <a:p>
            <a:endParaRPr lang="en-I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51" y="1497538"/>
            <a:ext cx="3846749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17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denervating</a:t>
            </a:r>
            <a:r>
              <a:rPr lang="en-IN" dirty="0"/>
              <a:t> operations are based on the conclusion that sympathetic </a:t>
            </a:r>
            <a:r>
              <a:rPr lang="en-IN" dirty="0" err="1"/>
              <a:t>overactivity</a:t>
            </a:r>
            <a:r>
              <a:rPr lang="en-IN" dirty="0"/>
              <a:t> plays an integral role in the pathogenesis of this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Cervical </a:t>
            </a:r>
            <a:r>
              <a:rPr lang="en-IN" dirty="0" err="1"/>
              <a:t>sympathectomy</a:t>
            </a:r>
            <a:endParaRPr lang="en-IN" dirty="0"/>
          </a:p>
          <a:p>
            <a:r>
              <a:rPr lang="en-IN" dirty="0" smtClean="0"/>
              <a:t>Stellate </a:t>
            </a:r>
            <a:r>
              <a:rPr lang="en-IN" dirty="0"/>
              <a:t>ganglion block</a:t>
            </a:r>
          </a:p>
          <a:p>
            <a:r>
              <a:rPr lang="en-IN" dirty="0" err="1" smtClean="0"/>
              <a:t>Sphenopalatine</a:t>
            </a:r>
            <a:r>
              <a:rPr lang="en-IN" dirty="0" smtClean="0"/>
              <a:t> </a:t>
            </a:r>
            <a:r>
              <a:rPr lang="en-IN" dirty="0"/>
              <a:t>ganglion block </a:t>
            </a:r>
          </a:p>
          <a:p>
            <a:r>
              <a:rPr lang="en-IN" smtClean="0"/>
              <a:t>Section </a:t>
            </a:r>
            <a:r>
              <a:rPr lang="en-IN" dirty="0"/>
              <a:t>of greater superficial </a:t>
            </a:r>
            <a:r>
              <a:rPr lang="en-IN" dirty="0" err="1"/>
              <a:t>petrosal</a:t>
            </a:r>
            <a:r>
              <a:rPr lang="en-IN" dirty="0"/>
              <a:t> nerve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/>
              <a:t>Denervation Procedures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117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Atrophic Rhinitis is an uncommon disorder in modern societies.  </a:t>
            </a:r>
            <a:endParaRPr lang="en-IN" sz="3600" dirty="0" smtClean="0"/>
          </a:p>
          <a:p>
            <a:r>
              <a:rPr lang="en-IN" sz="3600" dirty="0" smtClean="0"/>
              <a:t>While </a:t>
            </a:r>
            <a:r>
              <a:rPr lang="en-IN" sz="3600" dirty="0"/>
              <a:t>it occurs most commonly today in developing countries or arid climates, it is becoming more common as sequel of medical intervention.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507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>
            <a:noAutofit/>
          </a:bodyPr>
          <a:lstStyle/>
          <a:p>
            <a:r>
              <a:rPr lang="en-IN" sz="3400" dirty="0"/>
              <a:t>Anosmia </a:t>
            </a:r>
          </a:p>
          <a:p>
            <a:r>
              <a:rPr lang="en-IN" sz="3400" dirty="0" err="1"/>
              <a:t>Ozena</a:t>
            </a:r>
            <a:r>
              <a:rPr lang="en-IN" sz="3400" dirty="0"/>
              <a:t>, i.e. foul </a:t>
            </a:r>
            <a:r>
              <a:rPr lang="en-IN" sz="3400" dirty="0" smtClean="0"/>
              <a:t>odour </a:t>
            </a:r>
            <a:endParaRPr lang="en-IN" sz="3400" dirty="0"/>
          </a:p>
          <a:p>
            <a:r>
              <a:rPr lang="en-IN" sz="3400" dirty="0"/>
              <a:t>Extensive nasal crusting </a:t>
            </a:r>
          </a:p>
          <a:p>
            <a:r>
              <a:rPr lang="en-IN" sz="3400" dirty="0"/>
              <a:t>Subjective nasal congestion </a:t>
            </a:r>
          </a:p>
          <a:p>
            <a:r>
              <a:rPr lang="en-IN" sz="3400" dirty="0"/>
              <a:t>Enlargement of the nasal cavity </a:t>
            </a:r>
          </a:p>
          <a:p>
            <a:r>
              <a:rPr lang="en-IN" sz="3400" dirty="0"/>
              <a:t>Resorption or absence of </a:t>
            </a:r>
            <a:r>
              <a:rPr lang="en-IN" sz="3400" dirty="0" err="1"/>
              <a:t>turbinates</a:t>
            </a:r>
            <a:r>
              <a:rPr lang="en-IN" sz="3400" dirty="0"/>
              <a:t> </a:t>
            </a:r>
          </a:p>
          <a:p>
            <a:r>
              <a:rPr lang="en-IN" sz="3400" dirty="0"/>
              <a:t>Squamous metaplasia of nasal mucosa </a:t>
            </a:r>
          </a:p>
          <a:p>
            <a:r>
              <a:rPr lang="en-IN" sz="3400" dirty="0"/>
              <a:t>Depression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/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324773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20480"/>
          </a:xfrm>
        </p:spPr>
        <p:txBody>
          <a:bodyPr>
            <a:normAutofit/>
          </a:bodyPr>
          <a:lstStyle/>
          <a:p>
            <a:pPr algn="just"/>
            <a:r>
              <a:rPr lang="en-IN" sz="3600" dirty="0"/>
              <a:t>In some cases, this can be severe.  Paradoxically, this likely will cause distress to everyone except the patient, due to the prevalent finding of anosmia.  </a:t>
            </a:r>
            <a:endParaRPr lang="en-IN" sz="3600" dirty="0" smtClean="0"/>
          </a:p>
          <a:p>
            <a:pPr algn="just"/>
            <a:r>
              <a:rPr lang="en-IN" sz="3600" dirty="0" smtClean="0"/>
              <a:t>Patients </a:t>
            </a:r>
            <a:r>
              <a:rPr lang="en-IN" sz="3600" dirty="0"/>
              <a:t>may relate that others have informed them of the smell.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IN" dirty="0"/>
              <a:t>The first sign often is the smell of the patient.</a:t>
            </a:r>
          </a:p>
        </p:txBody>
      </p:sp>
    </p:spTree>
    <p:extLst>
      <p:ext uri="{BB962C8B-B14F-4D97-AF65-F5344CB8AC3E}">
        <p14:creationId xmlns:p14="http://schemas.microsoft.com/office/powerpoint/2010/main" val="16416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27500"/>
            <a:ext cx="5400600" cy="6713868"/>
          </a:xfrm>
        </p:spPr>
        <p:txBody>
          <a:bodyPr>
            <a:noAutofit/>
          </a:bodyPr>
          <a:lstStyle/>
          <a:p>
            <a:r>
              <a:rPr lang="en-IN" sz="3600" dirty="0"/>
              <a:t>The crusts are often extensive.</a:t>
            </a:r>
          </a:p>
          <a:p>
            <a:r>
              <a:rPr lang="en-IN" sz="3600" dirty="0"/>
              <a:t>Removal of these crusts may induce bleeding.</a:t>
            </a:r>
          </a:p>
          <a:p>
            <a:r>
              <a:rPr lang="en-IN" sz="3600" dirty="0"/>
              <a:t>Once the crusts are removed the mucosa is generally atrophic, with elements of squamous metaplasia present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19" y="27500"/>
            <a:ext cx="3447259" cy="340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29" y="3518206"/>
            <a:ext cx="3415015" cy="333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1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4200" dirty="0"/>
              <a:t>The volume of the nasal cavity may appear large, either due to absence of turbinate tissue, or lateralization of the lateral nasal walls.  </a:t>
            </a:r>
          </a:p>
          <a:p>
            <a:pPr algn="just"/>
            <a:r>
              <a:rPr lang="en-IN" sz="4200" dirty="0" smtClean="0"/>
              <a:t>Purulent </a:t>
            </a:r>
            <a:r>
              <a:rPr lang="en-IN" sz="4200" dirty="0"/>
              <a:t>discharge and septal perforations are not uncommon. 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229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Primary</a:t>
            </a:r>
          </a:p>
          <a:p>
            <a:r>
              <a:rPr lang="en-US" sz="8000" dirty="0" smtClean="0"/>
              <a:t>Secondary</a:t>
            </a:r>
            <a:endParaRPr lang="en-IN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Atrophic Rhinitis</a:t>
            </a:r>
          </a:p>
        </p:txBody>
      </p:sp>
    </p:spTree>
    <p:extLst>
      <p:ext uri="{BB962C8B-B14F-4D97-AF65-F5344CB8AC3E}">
        <p14:creationId xmlns:p14="http://schemas.microsoft.com/office/powerpoint/2010/main" val="63570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 algn="just"/>
            <a:r>
              <a:rPr lang="en-IN" sz="3200" dirty="0"/>
              <a:t>History of prior sinus surgery, radiation, granulomatous disease, or nasal trauma are exclusions. </a:t>
            </a:r>
          </a:p>
          <a:p>
            <a:pPr algn="just"/>
            <a:r>
              <a:rPr lang="en-IN" sz="3200" dirty="0"/>
              <a:t>Most cases are reported in China, Egypt, and India </a:t>
            </a:r>
          </a:p>
          <a:p>
            <a:pPr algn="just"/>
            <a:r>
              <a:rPr lang="en-IN" sz="3200" dirty="0"/>
              <a:t>Microbiology of primary AR is almost uniformly </a:t>
            </a:r>
            <a:r>
              <a:rPr lang="en-IN" sz="3200" dirty="0" err="1"/>
              <a:t>Klebsiella</a:t>
            </a:r>
            <a:r>
              <a:rPr lang="en-IN" sz="3200" dirty="0"/>
              <a:t> </a:t>
            </a:r>
            <a:r>
              <a:rPr lang="en-IN" sz="3200" dirty="0" err="1"/>
              <a:t>ozenae</a:t>
            </a:r>
            <a:r>
              <a:rPr lang="en-IN" sz="3200" dirty="0"/>
              <a:t>. </a:t>
            </a:r>
          </a:p>
          <a:p>
            <a:pPr algn="just"/>
            <a:r>
              <a:rPr lang="en-IN" sz="3200" dirty="0"/>
              <a:t>Radiographic and clinical features similar to secondary AR. 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Atrophic Rhinitis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2105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912</Words>
  <Application>Microsoft Office PowerPoint</Application>
  <PresentationFormat>On-screen Show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Atrophic Rhinitis</vt:lpstr>
      <vt:lpstr>Common Terms: Atrophic Rhinitis </vt:lpstr>
      <vt:lpstr>Introduction</vt:lpstr>
      <vt:lpstr>Clinical Features</vt:lpstr>
      <vt:lpstr>The first sign often is the smell of the patient.</vt:lpstr>
      <vt:lpstr>PowerPoint Presentation</vt:lpstr>
      <vt:lpstr>PowerPoint Presentation</vt:lpstr>
      <vt:lpstr>Atrophic Rhinitis</vt:lpstr>
      <vt:lpstr>Primary Atrophic Rhinitis</vt:lpstr>
      <vt:lpstr>Secondary Atrophic Rhinitis</vt:lpstr>
      <vt:lpstr>PowerPoint Presentation</vt:lpstr>
      <vt:lpstr>Microbiology</vt:lpstr>
      <vt:lpstr>Other Suggested Causes</vt:lpstr>
      <vt:lpstr>X Ray Para Nasal Sinuses</vt:lpstr>
      <vt:lpstr>CT Para Nasal Sinuses</vt:lpstr>
      <vt:lpstr>CT Para Nasal Sinuses</vt:lpstr>
      <vt:lpstr>Mucosal changes</vt:lpstr>
      <vt:lpstr>PowerPoint Presentation</vt:lpstr>
      <vt:lpstr>Current Therapies </vt:lpstr>
      <vt:lpstr>Therapy options</vt:lpstr>
      <vt:lpstr>Nasal Irrigation</vt:lpstr>
      <vt:lpstr>Nasal irrigation with curative intent</vt:lpstr>
      <vt:lpstr>Other topical methods</vt:lpstr>
      <vt:lpstr>Systemic or oral therapies </vt:lpstr>
      <vt:lpstr>Surgical therapies</vt:lpstr>
      <vt:lpstr>PowerPoint Presentation</vt:lpstr>
      <vt:lpstr>Volume reduction procedures </vt:lpstr>
      <vt:lpstr>PowerPoint Presentation</vt:lpstr>
      <vt:lpstr>Denervation Procedures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</dc:creator>
  <cp:lastModifiedBy>DK</cp:lastModifiedBy>
  <cp:revision>22</cp:revision>
  <dcterms:created xsi:type="dcterms:W3CDTF">2014-04-08T14:30:06Z</dcterms:created>
  <dcterms:modified xsi:type="dcterms:W3CDTF">2014-04-08T18:50:36Z</dcterms:modified>
</cp:coreProperties>
</file>